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3" r:id="rId4"/>
    <p:sldId id="258" r:id="rId5"/>
    <p:sldId id="259" r:id="rId6"/>
    <p:sldId id="261" r:id="rId7"/>
    <p:sldId id="262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0" r:id="rId16"/>
    <p:sldId id="279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99" r:id="rId44"/>
    <p:sldId id="300" r:id="rId45"/>
    <p:sldId id="301" r:id="rId46"/>
    <p:sldId id="302" r:id="rId47"/>
    <p:sldId id="304" r:id="rId48"/>
    <p:sldId id="305" r:id="rId49"/>
    <p:sldId id="316" r:id="rId50"/>
    <p:sldId id="306" r:id="rId51"/>
    <p:sldId id="307" r:id="rId52"/>
    <p:sldId id="308" r:id="rId53"/>
    <p:sldId id="317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8" r:id="rId62"/>
    <p:sldId id="303" r:id="rId63"/>
    <p:sldId id="319" r:id="rId64"/>
    <p:sldId id="260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65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0625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52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7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0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45661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2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23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36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59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62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3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4BDCC34E-525A-4575-8D25-B564F58D1953}" type="datetimeFigureOut">
              <a:rPr lang="en-US" smtClean="0"/>
              <a:t>09-Sep-18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233C8C57-3AC4-4DD3-8C1D-C84E6163AC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11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or.adobe.com/ru/explore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2mS7mOcpYj4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80.lv/articles/the-siege-and-the-sandfox-pixel-art-game-with-ue4/" TargetMode="External"/><Relationship Id="rId13" Type="http://schemas.openxmlformats.org/officeDocument/2006/relationships/hyperlink" Target="https://www.youtube.com/watch?v=786nDr2pglg" TargetMode="External"/><Relationship Id="rId18" Type="http://schemas.openxmlformats.org/officeDocument/2006/relationships/hyperlink" Target="https://www.gimp.org/" TargetMode="External"/><Relationship Id="rId3" Type="http://schemas.openxmlformats.org/officeDocument/2006/relationships/hyperlink" Target="http://www.neilblevins.com/cg_education/primary_secondary_and_tertiary_shapes/primary_secondary_and_tertiary_shapes.htm" TargetMode="External"/><Relationship Id="rId7" Type="http://schemas.openxmlformats.org/officeDocument/2006/relationships/hyperlink" Target="https://www.gamasutra.com/view/news/312977/Adding_depth_to_2D_with_handdrawn_normal_maps_in_The_Siege_and_the_Sandfox.php" TargetMode="External"/><Relationship Id="rId12" Type="http://schemas.openxmlformats.org/officeDocument/2006/relationships/hyperlink" Target="https://www.youtube.com/watch?v=UJfeziEzSg4" TargetMode="External"/><Relationship Id="rId17" Type="http://schemas.openxmlformats.org/officeDocument/2006/relationships/hyperlink" Target="https://color.adobe.com/" TargetMode="External"/><Relationship Id="rId2" Type="http://schemas.openxmlformats.org/officeDocument/2006/relationships/hyperlink" Target="https://www.creativeshrimp.com/the-secret-of-high-quality-art.html" TargetMode="External"/><Relationship Id="rId16" Type="http://schemas.openxmlformats.org/officeDocument/2006/relationships/hyperlink" Target="https://www.aseprit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inkuboa.tumblr.com/post/123811795663/blackboxpixels-callow-maturity-what-the" TargetMode="External"/><Relationship Id="rId11" Type="http://schemas.openxmlformats.org/officeDocument/2006/relationships/hyperlink" Target="https://www.youtube.com/watch?v=pupdeq1MoVw" TargetMode="External"/><Relationship Id="rId5" Type="http://schemas.openxmlformats.org/officeDocument/2006/relationships/hyperlink" Target="https://www.creativebloq.com/illustration/examples-pixel-art-2132036" TargetMode="External"/><Relationship Id="rId15" Type="http://schemas.openxmlformats.org/officeDocument/2006/relationships/hyperlink" Target="https://terraria.org/" TargetMode="External"/><Relationship Id="rId10" Type="http://schemas.openxmlformats.org/officeDocument/2006/relationships/hyperlink" Target="https://www.youtube.com/watch?v=e-7x07BIic8" TargetMode="External"/><Relationship Id="rId19" Type="http://schemas.openxmlformats.org/officeDocument/2006/relationships/hyperlink" Target="https://www.devolverdigital.com/games/view/titan-souls" TargetMode="External"/><Relationship Id="rId4" Type="http://schemas.openxmlformats.org/officeDocument/2006/relationships/hyperlink" Target="https://pixabay.com/" TargetMode="External"/><Relationship Id="rId9" Type="http://schemas.openxmlformats.org/officeDocument/2006/relationships/hyperlink" Target="https://www.youtube.com/watch?v=2mS7mOcpYj4" TargetMode="External"/><Relationship Id="rId14" Type="http://schemas.openxmlformats.org/officeDocument/2006/relationships/hyperlink" Target="https://www.youtube.com/watch?v=b2CXamVlSv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4528" y="2233747"/>
            <a:ext cx="10213848" cy="1952897"/>
          </a:xfrm>
        </p:spPr>
        <p:txBody>
          <a:bodyPr/>
          <a:lstStyle/>
          <a:p>
            <a:r>
              <a:rPr lang="en-US" b="1" dirty="0" smtClean="0">
                <a:latin typeface="FFF Forward" panose="00000400000000000000" pitchFamily="2" charset="0"/>
              </a:rPr>
              <a:t>Applied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FF Forward" panose="00000400000000000000" pitchFamily="2" charset="0"/>
              </a:rPr>
              <a:t>Pixel Art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  <a:latin typeface="FFF Forward" panose="000004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38129" y="4944292"/>
            <a:ext cx="5034425" cy="653143"/>
          </a:xfrm>
        </p:spPr>
        <p:txBody>
          <a:bodyPr>
            <a:normAutofit/>
          </a:bodyPr>
          <a:lstStyle/>
          <a:p>
            <a:r>
              <a:rPr lang="en-US" sz="3200" i="1" dirty="0" smtClean="0">
                <a:latin typeface="FFF Forward" panose="00000400000000000000" pitchFamily="2" charset="0"/>
              </a:rPr>
              <a:t>Maksim Surkov</a:t>
            </a:r>
            <a:endParaRPr lang="en-US" sz="3200" i="1" dirty="0">
              <a:latin typeface="FFF Forward" panose="00000400000000000000" pitchFamily="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248808" y="2181496"/>
            <a:ext cx="10213848" cy="19528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FFF Forward" panose="00000400000000000000" pitchFamily="2" charset="0"/>
              </a:rPr>
              <a:t>Applied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  <a:latin typeface="FFF Forward" panose="00000400000000000000" pitchFamily="2" charset="0"/>
              </a:rPr>
              <a:t>Pixel Art</a:t>
            </a:r>
            <a:endParaRPr lang="en-US" b="1" dirty="0">
              <a:solidFill>
                <a:schemeClr val="accent3">
                  <a:lumMod val="75000"/>
                </a:schemeClr>
              </a:solidFill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15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Palettes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115822" y="24231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70000"/>
              </a:lnSpc>
            </a:pPr>
            <a:r>
              <a:rPr lang="en-US" sz="2400" dirty="0" smtClean="0">
                <a:latin typeface="FFF Forward" panose="00000400000000000000" pitchFamily="2" charset="0"/>
              </a:rPr>
              <a:t>Adobe Color can help you with palette selection for various objects</a:t>
            </a:r>
            <a:endParaRPr lang="en-US" sz="2400" dirty="0">
              <a:latin typeface="FFF Forward" panose="000004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15822" y="4018895"/>
            <a:ext cx="5015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https://color.adobe.com/ru/explore/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6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72" y="0"/>
            <a:ext cx="9692640" cy="1325562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Palettes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60" y="3643212"/>
            <a:ext cx="8199393" cy="1152525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354572" y="476676"/>
            <a:ext cx="3735578" cy="731520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Night sky example</a:t>
            </a: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32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72" y="0"/>
            <a:ext cx="9692640" cy="1325562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Palettes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110" y="731518"/>
            <a:ext cx="3944240" cy="5544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81222" y="514776"/>
            <a:ext cx="3735578" cy="731520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Night sky example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50" y="1647825"/>
            <a:ext cx="4793937" cy="4781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7300" y="376237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128x128</a:t>
            </a: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0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72" y="0"/>
            <a:ext cx="9692640" cy="1325562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Palettes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110" y="731518"/>
            <a:ext cx="3944240" cy="5544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81222" y="514776"/>
            <a:ext cx="3735578" cy="731520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Night sky example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613" y="1542304"/>
            <a:ext cx="4687888" cy="470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6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72" y="0"/>
            <a:ext cx="9692640" cy="1325562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Palettes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110" y="731518"/>
            <a:ext cx="3944240" cy="5544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81222" y="514776"/>
            <a:ext cx="3735578" cy="731520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Night sky example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62" y="1542304"/>
            <a:ext cx="469235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72" y="0"/>
            <a:ext cx="9692640" cy="1325562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Palettes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110" y="731518"/>
            <a:ext cx="3944240" cy="5544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81222" y="514776"/>
            <a:ext cx="3735578" cy="731520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Night sky example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61" y="1504204"/>
            <a:ext cx="4895850" cy="48768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62" y="1542304"/>
            <a:ext cx="2395538" cy="16512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261" y="2389722"/>
            <a:ext cx="1414463" cy="14945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231" y="4181476"/>
            <a:ext cx="1885030" cy="13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72" y="0"/>
            <a:ext cx="9692640" cy="1325562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Palettes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110" y="731518"/>
            <a:ext cx="3944240" cy="5544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81222" y="514776"/>
            <a:ext cx="3735578" cy="731520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Night sky example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72" y="1510870"/>
            <a:ext cx="4954778" cy="4980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574" y="2209800"/>
            <a:ext cx="5090007" cy="31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1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72" y="0"/>
            <a:ext cx="9692640" cy="1325562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Palettes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110" y="731518"/>
            <a:ext cx="3944240" cy="554411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3681222" y="514776"/>
            <a:ext cx="3735578" cy="731520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Night sky example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3" y="1542304"/>
            <a:ext cx="5011738" cy="50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5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72" y="266700"/>
            <a:ext cx="7164578" cy="1058862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Dithering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684583"/>
            <a:ext cx="4724400" cy="4730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431690"/>
            <a:ext cx="3771900" cy="2744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924" y="3357702"/>
            <a:ext cx="2847975" cy="30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8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572" y="266700"/>
            <a:ext cx="7164578" cy="1058862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Dithering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788" y="1589101"/>
            <a:ext cx="4910138" cy="491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234" y="365760"/>
            <a:ext cx="10386278" cy="1325562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Motivation (why pixel art?)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" y="2632166"/>
            <a:ext cx="8595360" cy="34891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FFF Forward" panose="00000400000000000000" pitchFamily="2" charset="0"/>
              </a:rPr>
              <a:t>Does not take much resources to produce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70C0"/>
                </a:solidFill>
                <a:latin typeface="FFF Forward" panose="00000400000000000000" pitchFamily="2" charset="0"/>
              </a:rPr>
              <a:t>Yet a distinctive and cool visual style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FFF Forward" panose="00000400000000000000" pitchFamily="2" charset="0"/>
              </a:rPr>
              <a:t>Resulting products are lightweight and have low system </a:t>
            </a:r>
            <a:r>
              <a:rPr lang="en-US" sz="2000" dirty="0" err="1" smtClean="0">
                <a:latin typeface="FFF Forward" panose="00000400000000000000" pitchFamily="2" charset="0"/>
              </a:rPr>
              <a:t>requrements</a:t>
            </a:r>
            <a:endParaRPr lang="en-US" sz="2000" dirty="0" smtClean="0">
              <a:latin typeface="FFF Forward" panose="00000400000000000000" pitchFamily="2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70C0"/>
                </a:solidFill>
                <a:latin typeface="FFF Forward" panose="00000400000000000000" pitchFamily="2" charset="0"/>
              </a:rPr>
              <a:t>Allows you to concentrate on more important things than graphics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23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22" y="266699"/>
            <a:ext cx="2830703" cy="782637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FFF Forward" panose="00000400000000000000" pitchFamily="2" charset="0"/>
              </a:rPr>
              <a:t>Tileset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297346"/>
            <a:ext cx="8377238" cy="432258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682655" y="5619929"/>
            <a:ext cx="7859903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FFF Forward" panose="00000400000000000000" pitchFamily="2" charset="0"/>
              </a:rPr>
              <a:t>Scene initially created as a whole piece</a:t>
            </a:r>
            <a:endParaRPr lang="en-US" sz="2400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17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722" y="266699"/>
            <a:ext cx="2830703" cy="782637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FFF Forward" panose="00000400000000000000" pitchFamily="2" charset="0"/>
              </a:rPr>
              <a:t>Tileset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71775" y="680004"/>
            <a:ext cx="862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A collection of assets broken up into a uniform grid.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541376"/>
            <a:ext cx="4810125" cy="48286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24575" y="3815875"/>
            <a:ext cx="527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This </a:t>
            </a:r>
            <a:r>
              <a:rPr lang="en-US" dirty="0" err="1" smtClean="0">
                <a:latin typeface="FFF Forward" panose="00000400000000000000" pitchFamily="2" charset="0"/>
              </a:rPr>
              <a:t>tileset</a:t>
            </a:r>
            <a:r>
              <a:rPr lang="en-US" dirty="0" smtClean="0">
                <a:latin typeface="FFF Forward" panose="00000400000000000000" pitchFamily="2" charset="0"/>
              </a:rPr>
              <a:t> is not complete btw.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96200" y="249190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64x64 tiles</a:t>
            </a: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87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2830703" cy="782637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FFF Forward" panose="00000400000000000000" pitchFamily="2" charset="0"/>
              </a:rPr>
              <a:t>Tilemap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5223" y="1898650"/>
            <a:ext cx="5996777" cy="32351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98650"/>
            <a:ext cx="6269803" cy="3235165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48823" y="5334000"/>
            <a:ext cx="5892800" cy="6819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Initial scene converted into </a:t>
            </a:r>
            <a:r>
              <a:rPr lang="en-US" sz="2000" dirty="0" err="1" smtClean="0">
                <a:latin typeface="FFF Forward" panose="00000400000000000000" pitchFamily="2" charset="0"/>
              </a:rPr>
              <a:t>tilemap</a:t>
            </a:r>
            <a:endParaRPr lang="en-US" sz="2000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45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51000"/>
            <a:ext cx="4602975" cy="459105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31750" y="331842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Outline basic shape</a:t>
            </a:r>
            <a:endParaRPr lang="en-US" sz="2000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32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1548366"/>
            <a:ext cx="4744923" cy="475718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08100" y="3144320"/>
            <a:ext cx="1616850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Fill gaps</a:t>
            </a:r>
            <a:endParaRPr lang="en-US" sz="2000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64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918314" y="3403468"/>
            <a:ext cx="5140211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Light edge from top left corner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5" y="1747574"/>
            <a:ext cx="4711700" cy="470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3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956414" y="3565393"/>
            <a:ext cx="5140211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Dark edge from bottom right corner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822" y="1751265"/>
            <a:ext cx="4465827" cy="445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270865" y="3377406"/>
            <a:ext cx="2635136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Add some dust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838324"/>
            <a:ext cx="4414837" cy="44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66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08914" y="3529806"/>
            <a:ext cx="3511435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Blur the dust a little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809750"/>
            <a:ext cx="4469917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2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08914" y="3529806"/>
            <a:ext cx="3511435" cy="7826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latin typeface="FFF Forward" panose="00000400000000000000" pitchFamily="2" charset="0"/>
              </a:rPr>
              <a:t>Throw resulting tile onto </a:t>
            </a:r>
            <a:r>
              <a:rPr lang="en-US" sz="2000" dirty="0" err="1" smtClean="0">
                <a:latin typeface="FFF Forward" panose="00000400000000000000" pitchFamily="2" charset="0"/>
              </a:rPr>
              <a:t>tileset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225" y="1819275"/>
            <a:ext cx="4504283" cy="45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1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8234" y="365760"/>
            <a:ext cx="10386278" cy="1325562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Some clarification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792" y="2632166"/>
            <a:ext cx="8595360" cy="34891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FFF Forward" panose="00000400000000000000" pitchFamily="2" charset="0"/>
              </a:rPr>
              <a:t>I can start making pixel art right away and it will be good.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70C0"/>
                </a:solidFill>
                <a:latin typeface="FFF Forward" panose="00000400000000000000" pitchFamily="2" charset="0"/>
              </a:rPr>
              <a:t>&gt;With some art experience maybe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FFF Forward" panose="00000400000000000000" pitchFamily="2" charset="0"/>
              </a:rPr>
              <a:t>Pixel art is just downscaled clipart.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70C0"/>
                </a:solidFill>
                <a:latin typeface="FFF Forward" panose="00000400000000000000" pitchFamily="2" charset="0"/>
              </a:rPr>
              <a:t>&gt;No, it’s a distinctive art style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58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223239" y="3539331"/>
            <a:ext cx="3511435" cy="7826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latin typeface="FFF Forward" panose="00000400000000000000" pitchFamily="2" charset="0"/>
              </a:rPr>
              <a:t>Outline it to make more universal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04" y="1990725"/>
            <a:ext cx="4178760" cy="412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4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813914" y="3429000"/>
            <a:ext cx="1292111" cy="6357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latin typeface="FFF Forward" panose="00000400000000000000" pitchFamily="2" charset="0"/>
              </a:rPr>
              <a:t>Usage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32417" y="688602"/>
            <a:ext cx="3410997" cy="6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09014" y="3453606"/>
            <a:ext cx="3130436" cy="7826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latin typeface="FFF Forward" panose="00000400000000000000" pitchFamily="2" charset="0"/>
              </a:rPr>
              <a:t>Make variations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666875"/>
            <a:ext cx="5746915" cy="471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1763" y="3396456"/>
            <a:ext cx="3578111" cy="7826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latin typeface="FFF Forward" panose="00000400000000000000" pitchFamily="2" charset="0"/>
              </a:rPr>
              <a:t>Introduce variations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619649"/>
            <a:ext cx="49149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7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272" y="680004"/>
            <a:ext cx="3621278" cy="782637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FFF Forward" panose="00000400000000000000" pitchFamily="2" charset="0"/>
              </a:rPr>
              <a:t>Seamless tile</a:t>
            </a:r>
            <a:endParaRPr lang="en-US" sz="3200" dirty="0">
              <a:latin typeface="FFF Forward" panose="00000400000000000000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17225" y="674208"/>
            <a:ext cx="3621278" cy="7826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latin typeface="FFF Forward" panose="00000400000000000000" pitchFamily="2" charset="0"/>
              </a:rPr>
              <a:t>Tiled bricks example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851763" y="3396456"/>
            <a:ext cx="3578111" cy="7826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 smtClean="0">
                <a:latin typeface="FFF Forward" panose="00000400000000000000" pitchFamily="2" charset="0"/>
              </a:rPr>
              <a:t>Introduce variations</a:t>
            </a:r>
            <a:endParaRPr lang="en-US" sz="2000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11" y="2053828"/>
            <a:ext cx="5944727" cy="425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2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822" y="101600"/>
            <a:ext cx="4243578" cy="78962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FFF Forward" panose="00000400000000000000" pitchFamily="2" charset="0"/>
              </a:rPr>
              <a:t>Composition trick</a:t>
            </a:r>
            <a:endParaRPr lang="en-US" sz="2800" dirty="0">
              <a:latin typeface="FFF Forward" panose="00000400000000000000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822" y="9547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Primary, Secondary, Tertiary shapes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18726" y="1844674"/>
            <a:ext cx="4561704" cy="4346576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5291321" y="3676649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Something looks off, what exactly</a:t>
            </a:r>
            <a:r>
              <a:rPr lang="en-US" dirty="0">
                <a:latin typeface="FFF Forward" panose="000004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644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472" y="294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Primary, Secondary, Tertiary shapes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7069321" y="3613149"/>
            <a:ext cx="2500129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Let’s analyze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4611" y="1479760"/>
            <a:ext cx="4886939" cy="446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3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472" y="294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Primary, Secondary, Tertiary shapes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7018521" y="2965449"/>
            <a:ext cx="2500129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Let’s analyze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64611" y="1479760"/>
            <a:ext cx="4886939" cy="4469337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261100" y="4076699"/>
            <a:ext cx="4603751" cy="603675"/>
          </a:xfrm>
        </p:spPr>
        <p:txBody>
          <a:bodyPr>
            <a:normAutofit fontScale="92500"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&gt; Bad distribution of shapes</a:t>
            </a:r>
          </a:p>
        </p:txBody>
      </p:sp>
    </p:spTree>
    <p:extLst>
      <p:ext uri="{BB962C8B-B14F-4D97-AF65-F5344CB8AC3E}">
        <p14:creationId xmlns:p14="http://schemas.microsoft.com/office/powerpoint/2010/main" val="152467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472" y="294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Primary, Secondary, Tertiary shapes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6681971" y="2717799"/>
            <a:ext cx="3325629" cy="6036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Another example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534150" y="3689349"/>
            <a:ext cx="4603751" cy="603675"/>
          </a:xfrm>
        </p:spPr>
        <p:txBody>
          <a:bodyPr>
            <a:normAutofit/>
          </a:bodyPr>
          <a:lstStyle/>
          <a:p>
            <a:r>
              <a:rPr lang="en-US" dirty="0">
                <a:latin typeface="FFF Forward" panose="00000400000000000000" pitchFamily="2" charset="0"/>
              </a:rPr>
              <a:t>&gt;</a:t>
            </a:r>
            <a:r>
              <a:rPr lang="en-US" dirty="0" smtClean="0">
                <a:latin typeface="FFF Forward" panose="00000400000000000000" pitchFamily="2" charset="0"/>
              </a:rPr>
              <a:t> What this time</a:t>
            </a:r>
            <a:r>
              <a:rPr lang="en-US" dirty="0">
                <a:latin typeface="FFF Forward" panose="00000400000000000000" pitchFamily="2" charset="0"/>
              </a:rPr>
              <a:t>?</a:t>
            </a:r>
            <a:endParaRPr lang="en-US" dirty="0" smtClean="0">
              <a:latin typeface="FFF Forward" panose="00000400000000000000" pitchFamily="2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752" y="1460500"/>
            <a:ext cx="5195047" cy="48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9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1472" y="294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Primary, Secondary, Tertiary shapes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191250" y="3232149"/>
            <a:ext cx="4603751" cy="6036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Eye has no place to rest 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7752" y="1460500"/>
            <a:ext cx="5195047" cy="484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238" y="457200"/>
            <a:ext cx="7124482" cy="1325562"/>
          </a:xfrm>
        </p:spPr>
        <p:txBody>
          <a:bodyPr/>
          <a:lstStyle/>
          <a:p>
            <a:pPr algn="ctr"/>
            <a:r>
              <a:rPr lang="en-US" dirty="0" smtClean="0">
                <a:latin typeface="FFF Forward" panose="00000400000000000000" pitchFamily="2" charset="0"/>
              </a:rPr>
              <a:t>Quick intro to tools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00" y="2108200"/>
            <a:ext cx="10496550" cy="42545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 smtClean="0">
                <a:latin typeface="FFF Forward" panose="00000400000000000000" pitchFamily="2" charset="0"/>
              </a:rPr>
              <a:t>Aseprite</a:t>
            </a:r>
            <a:r>
              <a:rPr lang="en-US" sz="2000" dirty="0">
                <a:latin typeface="FFF Forward" panose="00000400000000000000" pitchFamily="2" charset="0"/>
              </a:rPr>
              <a:t> -</a:t>
            </a:r>
            <a:r>
              <a:rPr lang="en-US" sz="2000" dirty="0" smtClean="0">
                <a:latin typeface="FFF Forward" panose="00000400000000000000" pitchFamily="2" charset="0"/>
              </a:rPr>
              <a:t> pixel art editor with simple interface and extensive functionality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70C0"/>
                </a:solidFill>
                <a:latin typeface="FFF Forward" panose="00000400000000000000" pitchFamily="2" charset="0"/>
              </a:rPr>
              <a:t>Unreal Engine 4 - game engine, has built-in plugin (Paper2D) to work with </a:t>
            </a:r>
            <a:r>
              <a:rPr lang="en-US" sz="2000" dirty="0" err="1" smtClean="0">
                <a:solidFill>
                  <a:srgbClr val="0070C0"/>
                </a:solidFill>
                <a:latin typeface="FFF Forward" panose="00000400000000000000" pitchFamily="2" charset="0"/>
              </a:rPr>
              <a:t>tilesets</a:t>
            </a:r>
            <a:r>
              <a:rPr lang="en-US" sz="2000" dirty="0" smtClean="0">
                <a:solidFill>
                  <a:srgbClr val="0070C0"/>
                </a:solidFill>
                <a:latin typeface="FFF Forward" panose="00000400000000000000" pitchFamily="2" charset="0"/>
              </a:rPr>
              <a:t> and other stuff                              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>
                <a:solidFill>
                  <a:srgbClr val="0070C0"/>
                </a:solidFill>
                <a:latin typeface="FFF Forward" panose="00000400000000000000" pitchFamily="2" charset="0"/>
              </a:rPr>
              <a:t>                       (we won’t get in details into it)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err="1" smtClean="0">
                <a:latin typeface="FFF Forward" panose="00000400000000000000" pitchFamily="2" charset="0"/>
              </a:rPr>
              <a:t>MagicaVoxel</a:t>
            </a:r>
            <a:r>
              <a:rPr lang="en-US" sz="2000" dirty="0" smtClean="0">
                <a:latin typeface="FFF Forward" panose="00000400000000000000" pitchFamily="2" charset="0"/>
              </a:rPr>
              <a:t> </a:t>
            </a:r>
            <a:r>
              <a:rPr lang="en-US" sz="2000" dirty="0">
                <a:latin typeface="FFF Forward" panose="00000400000000000000" pitchFamily="2" charset="0"/>
              </a:rPr>
              <a:t>- free tool for voxel art </a:t>
            </a:r>
            <a:r>
              <a:rPr lang="en-US" sz="2000" dirty="0" smtClean="0">
                <a:latin typeface="FFF Forward" panose="00000400000000000000" pitchFamily="2" charset="0"/>
              </a:rPr>
              <a:t>creation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dirty="0" smtClean="0">
                <a:solidFill>
                  <a:srgbClr val="0070C0"/>
                </a:solidFill>
                <a:latin typeface="FFF Forward" panose="00000400000000000000" pitchFamily="2" charset="0"/>
              </a:rPr>
              <a:t>Some additional useful stuff (Adobe Color, Gimp)</a:t>
            </a:r>
            <a:endParaRPr lang="en-US" sz="2000" dirty="0">
              <a:solidFill>
                <a:srgbClr val="0070C0"/>
              </a:solidFill>
              <a:latin typeface="FFF Forward" panose="000004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000" dirty="0">
              <a:solidFill>
                <a:srgbClr val="0070C0"/>
              </a:solidFill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61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Primary, Secondary, Tertiary shapes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883400" y="588644"/>
            <a:ext cx="4603751" cy="60367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FFF Forward" panose="00000400000000000000" pitchFamily="2" charset="0"/>
              </a:rPr>
              <a:t>In reality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54" y="1768948"/>
            <a:ext cx="5551852" cy="373015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880" y="1768948"/>
            <a:ext cx="5486270" cy="373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Primary, Secondary, Tertiary shapes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7213600" y="3261994"/>
            <a:ext cx="4603751" cy="60367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FF Forward" panose="00000400000000000000" pitchFamily="2" charset="0"/>
              </a:rPr>
              <a:t>Finally...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65072" y="1473199"/>
            <a:ext cx="4786061" cy="466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Primary, Secondary, Tertiary shapes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102350" y="3736200"/>
            <a:ext cx="4603751" cy="60367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FFF Forward" panose="00000400000000000000" pitchFamily="2" charset="0"/>
              </a:rPr>
              <a:t>Quick Implementation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29408" y="1834250"/>
            <a:ext cx="4468142" cy="43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Animations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8524" y="3171825"/>
            <a:ext cx="507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How to start from nowhere?</a:t>
            </a: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77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Animations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9572" y="1600200"/>
            <a:ext cx="507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1. Start from a stickman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2095500"/>
            <a:ext cx="8642350" cy="432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7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Animations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9572" y="1600200"/>
            <a:ext cx="507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1. Start from a stickman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697" y="2152650"/>
            <a:ext cx="2152043" cy="42433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260" y="2152650"/>
            <a:ext cx="1870991" cy="424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Animations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9572" y="1600200"/>
            <a:ext cx="507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1. Start from a stickman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1" y="3192780"/>
            <a:ext cx="10629912" cy="88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20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Animations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9572" y="1600200"/>
            <a:ext cx="507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FF Forward" panose="00000400000000000000" pitchFamily="2" charset="0"/>
              </a:rPr>
              <a:t>2</a:t>
            </a:r>
            <a:r>
              <a:rPr lang="en-US" dirty="0" smtClean="0">
                <a:latin typeface="FFF Forward" panose="00000400000000000000" pitchFamily="2" charset="0"/>
              </a:rPr>
              <a:t>. </a:t>
            </a:r>
            <a:r>
              <a:rPr lang="en-US" dirty="0" err="1" smtClean="0">
                <a:latin typeface="FFF Forward" panose="00000400000000000000" pitchFamily="2" charset="0"/>
              </a:rPr>
              <a:t>Rotoscoping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2189573"/>
            <a:ext cx="5994083" cy="406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67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Animations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9572" y="1600200"/>
            <a:ext cx="9449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FF Forward" panose="00000400000000000000" pitchFamily="2" charset="0"/>
              </a:rPr>
              <a:t>2</a:t>
            </a:r>
            <a:r>
              <a:rPr lang="en-US" dirty="0" smtClean="0">
                <a:latin typeface="FFF Forward" panose="00000400000000000000" pitchFamily="2" charset="0"/>
              </a:rPr>
              <a:t>. </a:t>
            </a:r>
            <a:r>
              <a:rPr lang="en-US" dirty="0" err="1" smtClean="0">
                <a:latin typeface="FFF Forward" panose="00000400000000000000" pitchFamily="2" charset="0"/>
              </a:rPr>
              <a:t>Rotoscoping</a:t>
            </a:r>
            <a:r>
              <a:rPr lang="en-US" dirty="0" smtClean="0">
                <a:latin typeface="FFF Forward" panose="00000400000000000000" pitchFamily="2" charset="0"/>
              </a:rPr>
              <a:t>       (Prince of Persia 1989)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5122" name="Picture 2" descr="prince of persia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396" y="2417735"/>
            <a:ext cx="5962889" cy="350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prince of persia 1989 animatio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43" y="2417735"/>
            <a:ext cx="4573278" cy="350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5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Downscaling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88" y="1528814"/>
            <a:ext cx="2577640" cy="4562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400" y="1307357"/>
            <a:ext cx="1927705" cy="500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0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6730" y="326571"/>
            <a:ext cx="2336945" cy="914082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FFF Forward" panose="00000400000000000000" pitchFamily="2" charset="0"/>
              </a:rPr>
              <a:t>Basics</a:t>
            </a:r>
            <a:endParaRPr lang="en-US" sz="3600" dirty="0">
              <a:latin typeface="FFF Forward" panose="00000400000000000000" pitchFamily="2" charset="0"/>
            </a:endParaRPr>
          </a:p>
        </p:txBody>
      </p:sp>
      <p:pic>
        <p:nvPicPr>
          <p:cNvPr id="1026" name="Picture 2" descr="Image result for pixel art for game developers pdf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078" y="1696741"/>
            <a:ext cx="287623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1531" y="3272246"/>
            <a:ext cx="4016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Recommended reading</a:t>
            </a:r>
          </a:p>
          <a:p>
            <a:endParaRPr lang="en-US" dirty="0">
              <a:latin typeface="FFF Forward" panose="00000400000000000000" pitchFamily="2" charset="0"/>
            </a:endParaRPr>
          </a:p>
          <a:p>
            <a:r>
              <a:rPr lang="en-US" dirty="0" smtClean="0">
                <a:latin typeface="FFF Forward" panose="00000400000000000000" pitchFamily="2" charset="0"/>
              </a:rPr>
              <a:t>We’ll just cover few topics from this book</a:t>
            </a: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87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Animations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9572" y="1600200"/>
            <a:ext cx="5076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FF Forward" panose="00000400000000000000" pitchFamily="2" charset="0"/>
              </a:rPr>
              <a:t>3</a:t>
            </a:r>
            <a:r>
              <a:rPr lang="en-US" dirty="0" smtClean="0">
                <a:latin typeface="FFF Forward" panose="00000400000000000000" pitchFamily="2" charset="0"/>
              </a:rPr>
              <a:t>. Study existing games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7170" name="Picture 2" descr="Image result for terraria character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72" y="2942866"/>
            <a:ext cx="4402206" cy="267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titan souls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046" y="1341120"/>
            <a:ext cx="5707381" cy="4280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12965" y="5867400"/>
            <a:ext cx="145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Terraria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19340" y="5810779"/>
            <a:ext cx="2471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Titan Souls</a:t>
            </a: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Lighting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39572" y="1439862"/>
            <a:ext cx="4785868" cy="60367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1. </a:t>
            </a:r>
            <a:r>
              <a:rPr lang="en-US" dirty="0" err="1" smtClean="0">
                <a:latin typeface="FFF Forward" panose="00000400000000000000" pitchFamily="2" charset="0"/>
              </a:rPr>
              <a:t>Predrawn</a:t>
            </a:r>
            <a:r>
              <a:rPr lang="en-US" dirty="0" smtClean="0">
                <a:latin typeface="FFF Forward" panose="00000400000000000000" pitchFamily="2" charset="0"/>
              </a:rPr>
              <a:t> (</a:t>
            </a:r>
            <a:r>
              <a:rPr lang="en-US" dirty="0" err="1" smtClean="0">
                <a:latin typeface="FFF Forward" panose="00000400000000000000" pitchFamily="2" charset="0"/>
              </a:rPr>
              <a:t>i.e</a:t>
            </a:r>
            <a:r>
              <a:rPr lang="en-US" dirty="0">
                <a:latin typeface="FFF Forward" panose="00000400000000000000" pitchFamily="2" charset="0"/>
              </a:rPr>
              <a:t> </a:t>
            </a:r>
            <a:r>
              <a:rPr lang="en-US" dirty="0" smtClean="0">
                <a:latin typeface="FFF Forward" panose="00000400000000000000" pitchFamily="2" charset="0"/>
              </a:rPr>
              <a:t>on image)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241" y="2232660"/>
            <a:ext cx="7597219" cy="392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8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Lighting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39572" y="1226502"/>
            <a:ext cx="4785868" cy="603675"/>
          </a:xfrm>
        </p:spPr>
        <p:txBody>
          <a:bodyPr>
            <a:normAutofit/>
          </a:bodyPr>
          <a:lstStyle/>
          <a:p>
            <a:r>
              <a:rPr lang="en-US" dirty="0">
                <a:latin typeface="FFF Forward" panose="00000400000000000000" pitchFamily="2" charset="0"/>
              </a:rPr>
              <a:t>2</a:t>
            </a:r>
            <a:r>
              <a:rPr lang="en-US" dirty="0" smtClean="0">
                <a:latin typeface="FFF Forward" panose="00000400000000000000" pitchFamily="2" charset="0"/>
              </a:rPr>
              <a:t>. Normal Mapping 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1026" name="Picture 2" descr="Image result for normal ma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49" y="2463482"/>
            <a:ext cx="6543675" cy="36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ormal ma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722" y="2914650"/>
            <a:ext cx="3273720" cy="221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3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Lighting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39572" y="1226502"/>
            <a:ext cx="4785868" cy="603675"/>
          </a:xfrm>
        </p:spPr>
        <p:txBody>
          <a:bodyPr>
            <a:normAutofit/>
          </a:bodyPr>
          <a:lstStyle/>
          <a:p>
            <a:r>
              <a:rPr lang="en-US" dirty="0">
                <a:latin typeface="FFF Forward" panose="00000400000000000000" pitchFamily="2" charset="0"/>
              </a:rPr>
              <a:t>2</a:t>
            </a:r>
            <a:r>
              <a:rPr lang="en-US" dirty="0" smtClean="0">
                <a:latin typeface="FFF Forward" panose="00000400000000000000" pitchFamily="2" charset="0"/>
              </a:rPr>
              <a:t>. Normal Mapping 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8194" name="Picture 2" descr="Animate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940" y="1904682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64878" y="6098035"/>
            <a:ext cx="4974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The Siege and the </a:t>
            </a:r>
            <a:r>
              <a:rPr lang="en-US" dirty="0" err="1" smtClean="0">
                <a:latin typeface="FFF Forward" panose="00000400000000000000" pitchFamily="2" charset="0"/>
              </a:rPr>
              <a:t>Sandfox</a:t>
            </a:r>
            <a:r>
              <a:rPr lang="en-US" dirty="0" smtClean="0">
                <a:latin typeface="FFF Forward" panose="00000400000000000000" pitchFamily="2" charset="0"/>
              </a:rPr>
              <a:t> (UE4)</a:t>
            </a: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10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Lighting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>
          <a:xfrm>
            <a:off x="639572" y="1226502"/>
            <a:ext cx="4785868" cy="603675"/>
          </a:xfrm>
        </p:spPr>
        <p:txBody>
          <a:bodyPr>
            <a:normAutofit/>
          </a:bodyPr>
          <a:lstStyle/>
          <a:p>
            <a:r>
              <a:rPr lang="en-US" dirty="0">
                <a:latin typeface="FFF Forward" panose="00000400000000000000" pitchFamily="2" charset="0"/>
              </a:rPr>
              <a:t>2</a:t>
            </a:r>
            <a:r>
              <a:rPr lang="en-US" dirty="0" smtClean="0">
                <a:latin typeface="FFF Forward" panose="00000400000000000000" pitchFamily="2" charset="0"/>
              </a:rPr>
              <a:t>. Normal Mapping 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520" y="2065021"/>
            <a:ext cx="6840526" cy="405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6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Normal Mapping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39572" y="2941321"/>
            <a:ext cx="5121148" cy="646854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a. From grayscale of original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562" y="711200"/>
            <a:ext cx="3071363" cy="559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6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Normal Mapping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11352" y="3490594"/>
            <a:ext cx="3691128" cy="433495"/>
          </a:xfrm>
        </p:spPr>
        <p:txBody>
          <a:bodyPr>
            <a:normAutofit/>
          </a:bodyPr>
          <a:lstStyle/>
          <a:p>
            <a:r>
              <a:rPr lang="en-US" dirty="0">
                <a:latin typeface="FFF Forward" panose="00000400000000000000" pitchFamily="2" charset="0"/>
              </a:rPr>
              <a:t>b</a:t>
            </a:r>
            <a:r>
              <a:rPr lang="en-US" dirty="0" smtClean="0">
                <a:latin typeface="FFF Forward" panose="00000400000000000000" pitchFamily="2" charset="0"/>
              </a:rPr>
              <a:t>. </a:t>
            </a:r>
            <a:r>
              <a:rPr lang="en-US" dirty="0" smtClean="0">
                <a:latin typeface="FFF Forward" panose="00000400000000000000" pitchFamily="2" charset="0"/>
              </a:rPr>
              <a:t>From </a:t>
            </a:r>
            <a:r>
              <a:rPr lang="en-US" dirty="0" err="1" smtClean="0">
                <a:latin typeface="FFF Forward" panose="00000400000000000000" pitchFamily="2" charset="0"/>
              </a:rPr>
              <a:t>heightmap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272" y="734449"/>
            <a:ext cx="2864168" cy="56501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292" y="734449"/>
            <a:ext cx="2961830" cy="565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7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Normal Mapping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11352" y="3490594"/>
            <a:ext cx="3691128" cy="433495"/>
          </a:xfrm>
        </p:spPr>
        <p:txBody>
          <a:bodyPr>
            <a:normAutofit/>
          </a:bodyPr>
          <a:lstStyle/>
          <a:p>
            <a:r>
              <a:rPr lang="en-US" dirty="0">
                <a:latin typeface="FFF Forward" panose="00000400000000000000" pitchFamily="2" charset="0"/>
              </a:rPr>
              <a:t>c</a:t>
            </a:r>
            <a:r>
              <a:rPr lang="en-US" dirty="0" smtClean="0">
                <a:latin typeface="FFF Forward" panose="00000400000000000000" pitchFamily="2" charset="0"/>
              </a:rPr>
              <a:t>. </a:t>
            </a:r>
            <a:r>
              <a:rPr lang="en-US" dirty="0" smtClean="0">
                <a:latin typeface="FFF Forward" panose="00000400000000000000" pitchFamily="2" charset="0"/>
              </a:rPr>
              <a:t>Hand painted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020" y="365443"/>
            <a:ext cx="6001311" cy="56373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26455" y="6185692"/>
            <a:ext cx="4974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The Siege and the </a:t>
            </a:r>
            <a:r>
              <a:rPr lang="en-US" dirty="0" err="1" smtClean="0">
                <a:latin typeface="FFF Forward" panose="00000400000000000000" pitchFamily="2" charset="0"/>
              </a:rPr>
              <a:t>Sandfox</a:t>
            </a:r>
            <a:r>
              <a:rPr lang="en-US" dirty="0" smtClean="0">
                <a:latin typeface="FFF Forward" panose="00000400000000000000" pitchFamily="2" charset="0"/>
              </a:rPr>
              <a:t> (UE4)</a:t>
            </a: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26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Normal Mapping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911352" y="3490594"/>
            <a:ext cx="3691128" cy="433495"/>
          </a:xfrm>
        </p:spPr>
        <p:txBody>
          <a:bodyPr>
            <a:normAutofit/>
          </a:bodyPr>
          <a:lstStyle/>
          <a:p>
            <a:r>
              <a:rPr lang="en-US" dirty="0">
                <a:latin typeface="FFF Forward" panose="00000400000000000000" pitchFamily="2" charset="0"/>
              </a:rPr>
              <a:t>c</a:t>
            </a:r>
            <a:r>
              <a:rPr lang="en-US" dirty="0" smtClean="0">
                <a:latin typeface="FFF Forward" panose="00000400000000000000" pitchFamily="2" charset="0"/>
              </a:rPr>
              <a:t>. </a:t>
            </a:r>
            <a:r>
              <a:rPr lang="en-US" dirty="0" smtClean="0">
                <a:latin typeface="FFF Forward" panose="00000400000000000000" pitchFamily="2" charset="0"/>
              </a:rPr>
              <a:t>Hand painted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69280" y="5597101"/>
            <a:ext cx="4974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The Siege and the </a:t>
            </a:r>
            <a:r>
              <a:rPr lang="en-US" dirty="0" err="1" smtClean="0">
                <a:latin typeface="FFF Forward" panose="00000400000000000000" pitchFamily="2" charset="0"/>
              </a:rPr>
              <a:t>Sandfox</a:t>
            </a:r>
            <a:r>
              <a:rPr lang="en-US" dirty="0" smtClean="0">
                <a:latin typeface="FFF Forward" panose="00000400000000000000" pitchFamily="2" charset="0"/>
              </a:rPr>
              <a:t> (UE4)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10242" name="Picture 2" descr="Animate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016" y="1487277"/>
            <a:ext cx="7077270" cy="377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24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70152" y="3390528"/>
            <a:ext cx="3691128" cy="43349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3. From Voxel Art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Lighting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300" y="393700"/>
            <a:ext cx="3838400" cy="610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9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FFF Forward" panose="00000400000000000000" pitchFamily="2" charset="0"/>
              </a:rPr>
              <a:t>Don’t be afraid of gaps</a:t>
            </a:r>
            <a:endParaRPr lang="en-US" sz="2800" dirty="0">
              <a:latin typeface="FFF Forward" panose="00000400000000000000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Lines  (pixel-perfect)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2643" y="2593158"/>
            <a:ext cx="4260636" cy="3663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Shapes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917474" y="2593158"/>
            <a:ext cx="4481512" cy="3263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53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7235" y="3045025"/>
            <a:ext cx="3691128" cy="43349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3. From Voxel Art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Lighting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436" y="548321"/>
            <a:ext cx="4056698" cy="58603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363" y="548322"/>
            <a:ext cx="2894973" cy="58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4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57235" y="3045025"/>
            <a:ext cx="3691128" cy="43349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3. From Voxel Art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39572" y="54832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Lighting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6" name="2mS7mOcpYj4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37686" y="1574800"/>
            <a:ext cx="6587067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2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652" y="79216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Pixel Art in modern game engines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2050" name="Picture 2" descr="https://cdn-images-1.medium.com/max/1000/1*IfFix_Cx770hSusMJvcPY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15" y="2097695"/>
            <a:ext cx="685800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736796" y="5992572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The Last Night (Unity)</a:t>
            </a: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13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22652" y="792162"/>
            <a:ext cx="6916928" cy="603675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Pixel Art in modern game engines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87546" y="5797503"/>
            <a:ext cx="4974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The Siege and the </a:t>
            </a:r>
            <a:r>
              <a:rPr lang="en-US" dirty="0" err="1" smtClean="0">
                <a:latin typeface="FFF Forward" panose="00000400000000000000" pitchFamily="2" charset="0"/>
              </a:rPr>
              <a:t>Sandfox</a:t>
            </a:r>
            <a:r>
              <a:rPr lang="en-US" dirty="0" smtClean="0">
                <a:latin typeface="FFF Forward" panose="00000400000000000000" pitchFamily="2" charset="0"/>
              </a:rPr>
              <a:t> (UE4)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2" name="Picture 2" descr="Image result for the siege and the sandfox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52" y="1771650"/>
            <a:ext cx="6488959" cy="365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46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8072" y="184150"/>
            <a:ext cx="1487678" cy="488950"/>
          </a:xfrm>
        </p:spPr>
        <p:txBody>
          <a:bodyPr>
            <a:normAutofit fontScale="90000"/>
          </a:bodyPr>
          <a:lstStyle/>
          <a:p>
            <a:r>
              <a:rPr lang="en-US" sz="1600" dirty="0" smtClean="0">
                <a:latin typeface="FFF Forward" panose="00000400000000000000" pitchFamily="2" charset="0"/>
              </a:rPr>
              <a:t>References</a:t>
            </a:r>
            <a:endParaRPr lang="en-US" sz="1600" dirty="0">
              <a:latin typeface="FFF Forward" panose="000004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742950"/>
            <a:ext cx="9412478" cy="5759450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www.creativeshrimp.com/the-secret-of-high-quality-art.html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www.neilblevins.com/cg_education/primary_secondary_and_tertiary_shapes/primary_secondary_and_tertiary_shapes.htm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pixabay.com/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www.creativebloq.com/illustration/examples-pixel-art-2132036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Stickman </a:t>
            </a:r>
            <a:r>
              <a:rPr lang="en-US" dirty="0" err="1" smtClean="0">
                <a:hlinkClick r:id="rId6"/>
              </a:rPr>
              <a:t>Spritesheet</a:t>
            </a:r>
            <a:r>
              <a:rPr lang="en-US" dirty="0" smtClean="0">
                <a:hlinkClick r:id="rId6"/>
              </a:rPr>
              <a:t> - pinkuboa.tumblr.com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www.gamasutra.com/view/news/312977/Adding_depth_to_2D_with_handdrawn_normal_maps_in_The_Siege_and_the_Sandfox.php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https://80.lv/articles/the-siege-and-the-sandfox-pixel-art-game-with-ue4</a:t>
            </a:r>
            <a:r>
              <a:rPr lang="en-US" dirty="0" smtClean="0">
                <a:hlinkClick r:id="rId8"/>
              </a:rPr>
              <a:t>/</a:t>
            </a:r>
            <a:endParaRPr lang="en-US" dirty="0"/>
          </a:p>
          <a:p>
            <a:r>
              <a:rPr lang="en-US" dirty="0" smtClean="0">
                <a:hlinkClick r:id="rId9"/>
              </a:rPr>
              <a:t>Dynamically Lit Pixel Art - Unreal Engine 4 - YouTube</a:t>
            </a:r>
            <a:endParaRPr lang="ru-RU" dirty="0" smtClean="0"/>
          </a:p>
          <a:p>
            <a:r>
              <a:rPr lang="en-US" dirty="0" smtClean="0">
                <a:hlinkClick r:id="rId10"/>
              </a:rPr>
              <a:t>How To Make Pixel Art From A Photograph Using Gimp - YouTube</a:t>
            </a:r>
            <a:endParaRPr lang="en-US" dirty="0" smtClean="0"/>
          </a:p>
          <a:p>
            <a:r>
              <a:rPr lang="en-US" dirty="0" smtClean="0">
                <a:hlinkClick r:id="rId11"/>
              </a:rPr>
              <a:t>The Last Night - E3 2017 reveal trailer - YouTube</a:t>
            </a:r>
            <a:endParaRPr lang="en-US" dirty="0" smtClean="0"/>
          </a:p>
          <a:p>
            <a:r>
              <a:rPr lang="en-US" dirty="0" smtClean="0">
                <a:hlinkClick r:id="rId12"/>
              </a:rPr>
              <a:t>The Last Night: The Journey to One of the Most Beautiful Games of E3 - IGN First - YouTube</a:t>
            </a:r>
            <a:endParaRPr lang="en-US" dirty="0" smtClean="0"/>
          </a:p>
          <a:p>
            <a:r>
              <a:rPr lang="en-US" dirty="0" smtClean="0">
                <a:hlinkClick r:id="rId13"/>
              </a:rPr>
              <a:t>Siege and </a:t>
            </a:r>
            <a:r>
              <a:rPr lang="en-US" dirty="0" err="1" smtClean="0">
                <a:hlinkClick r:id="rId13"/>
              </a:rPr>
              <a:t>Sandfox</a:t>
            </a:r>
            <a:r>
              <a:rPr lang="en-US" dirty="0" smtClean="0">
                <a:hlinkClick r:id="rId13"/>
              </a:rPr>
              <a:t> Gameplay - 2D STEALTH METROIDVANIA - YouTube</a:t>
            </a:r>
            <a:endParaRPr lang="en-US" dirty="0" smtClean="0"/>
          </a:p>
          <a:p>
            <a:r>
              <a:rPr lang="en-US" dirty="0" smtClean="0">
                <a:hlinkClick r:id="rId14"/>
              </a:rPr>
              <a:t>PIXEL ART in UNREAL - Building a </a:t>
            </a:r>
            <a:r>
              <a:rPr lang="en-US" dirty="0" err="1" smtClean="0">
                <a:hlinkClick r:id="rId14"/>
              </a:rPr>
              <a:t>Metroidvania</a:t>
            </a:r>
            <a:r>
              <a:rPr lang="en-US" dirty="0" smtClean="0">
                <a:hlinkClick r:id="rId14"/>
              </a:rPr>
              <a:t> - YouTube</a:t>
            </a:r>
            <a:endParaRPr lang="en-US" dirty="0" smtClean="0"/>
          </a:p>
          <a:p>
            <a:r>
              <a:rPr lang="en-US" dirty="0">
                <a:hlinkClick r:id="rId15"/>
              </a:rPr>
              <a:t>https://terraria.org</a:t>
            </a:r>
            <a:r>
              <a:rPr lang="en-US" dirty="0" smtClean="0">
                <a:hlinkClick r:id="rId15"/>
              </a:rPr>
              <a:t>/</a:t>
            </a:r>
            <a:endParaRPr lang="en-US" dirty="0" smtClean="0"/>
          </a:p>
          <a:p>
            <a:r>
              <a:rPr lang="en-US" dirty="0">
                <a:hlinkClick r:id="rId16"/>
              </a:rPr>
              <a:t>https://www.aseprite.org</a:t>
            </a:r>
            <a:r>
              <a:rPr lang="en-US" dirty="0" smtClean="0">
                <a:hlinkClick r:id="rId16"/>
              </a:rPr>
              <a:t>/</a:t>
            </a:r>
            <a:endParaRPr lang="en-US" dirty="0" smtClean="0"/>
          </a:p>
          <a:p>
            <a:r>
              <a:rPr lang="en-US" dirty="0">
                <a:hlinkClick r:id="rId17"/>
              </a:rPr>
              <a:t>https://color.adobe.com</a:t>
            </a:r>
            <a:r>
              <a:rPr lang="en-US" dirty="0" smtClean="0">
                <a:hlinkClick r:id="rId17"/>
              </a:rPr>
              <a:t>/</a:t>
            </a:r>
            <a:endParaRPr lang="en-US" dirty="0" smtClean="0"/>
          </a:p>
          <a:p>
            <a:r>
              <a:rPr lang="en-US" dirty="0">
                <a:hlinkClick r:id="rId18"/>
              </a:rPr>
              <a:t>https://www.gimp.org</a:t>
            </a:r>
            <a:r>
              <a:rPr lang="en-US" dirty="0" smtClean="0">
                <a:hlinkClick r:id="rId18"/>
              </a:rPr>
              <a:t>/</a:t>
            </a:r>
            <a:endParaRPr lang="en-US" dirty="0" smtClean="0"/>
          </a:p>
          <a:p>
            <a:r>
              <a:rPr lang="en-US" dirty="0">
                <a:hlinkClick r:id="rId19"/>
              </a:rPr>
              <a:t>https://</a:t>
            </a:r>
            <a:r>
              <a:rPr lang="en-US" dirty="0" smtClean="0">
                <a:hlinkClick r:id="rId19"/>
              </a:rPr>
              <a:t>www.devolverdigital.com/games/view/titan-souls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68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Anti-aliasing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Before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62063" y="2750727"/>
            <a:ext cx="4479925" cy="3178996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After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26163" y="2738790"/>
            <a:ext cx="4481512" cy="320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Palettes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1536" y="2026076"/>
            <a:ext cx="6142228" cy="731520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N-bit palette gives you 2^n colors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077" y="3126928"/>
            <a:ext cx="5173767" cy="16211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038" y="2344000"/>
            <a:ext cx="4100512" cy="2761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5000" y="4748042"/>
            <a:ext cx="303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Example of 4 -bit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63594" y="5365663"/>
            <a:ext cx="290750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FFF Forward" panose="00000400000000000000" pitchFamily="2" charset="0"/>
              </a:rPr>
              <a:t>Example of 8 - bit</a:t>
            </a:r>
          </a:p>
          <a:p>
            <a:pPr algn="ctr">
              <a:lnSpc>
                <a:spcPct val="150000"/>
              </a:lnSpc>
            </a:pPr>
            <a:r>
              <a:rPr lang="en-US" dirty="0" smtClean="0">
                <a:latin typeface="FFF Forward" panose="00000400000000000000" pitchFamily="2" charset="0"/>
              </a:rPr>
              <a:t>(VGA 13h)</a:t>
            </a: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Palettes</a:t>
            </a:r>
            <a:endParaRPr lang="en-US" dirty="0">
              <a:latin typeface="FFF Forward" panose="00000400000000000000" pitchFamily="2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1722" y="1835576"/>
            <a:ext cx="3735578" cy="731520"/>
          </a:xfrm>
        </p:spPr>
        <p:txBody>
          <a:bodyPr/>
          <a:lstStyle/>
          <a:p>
            <a:r>
              <a:rPr lang="en-US" dirty="0" smtClean="0">
                <a:latin typeface="FFF Forward" panose="00000400000000000000" pitchFamily="2" charset="0"/>
              </a:rPr>
              <a:t>Draw a boot example</a:t>
            </a:r>
            <a:endParaRPr lang="en-US" dirty="0">
              <a:latin typeface="FFF Forward" panose="00000400000000000000" pitchFamily="2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44972" y="1098803"/>
            <a:ext cx="4269642" cy="1054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088597"/>
            <a:ext cx="3298713" cy="3016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323" y="3088597"/>
            <a:ext cx="3095737" cy="2993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750" y="3079806"/>
            <a:ext cx="3105150" cy="2987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74436" y="632489"/>
            <a:ext cx="421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FF Forward" panose="00000400000000000000" pitchFamily="2" charset="0"/>
              </a:rPr>
              <a:t>Color Ramp (Gradient)</a:t>
            </a:r>
            <a:endParaRPr lang="en-US" dirty="0">
              <a:latin typeface="FFF Forwar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7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1032</TotalTime>
  <Words>759</Words>
  <Application>Microsoft Office PowerPoint</Application>
  <PresentationFormat>Widescreen</PresentationFormat>
  <Paragraphs>195</Paragraphs>
  <Slides>64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Century Schoolbook</vt:lpstr>
      <vt:lpstr>FFF Forward</vt:lpstr>
      <vt:lpstr>Wingdings</vt:lpstr>
      <vt:lpstr>Wingdings 2</vt:lpstr>
      <vt:lpstr>View</vt:lpstr>
      <vt:lpstr>Applied Pixel Art</vt:lpstr>
      <vt:lpstr>Motivation (why pixel art?)</vt:lpstr>
      <vt:lpstr>Some clarification</vt:lpstr>
      <vt:lpstr>Quick intro to tools</vt:lpstr>
      <vt:lpstr>Basics</vt:lpstr>
      <vt:lpstr>Don’t be afraid of gaps</vt:lpstr>
      <vt:lpstr>Anti-aliasing</vt:lpstr>
      <vt:lpstr>Palettes</vt:lpstr>
      <vt:lpstr>Palettes</vt:lpstr>
      <vt:lpstr>Palettes</vt:lpstr>
      <vt:lpstr>Palettes</vt:lpstr>
      <vt:lpstr>Palettes</vt:lpstr>
      <vt:lpstr>Palettes</vt:lpstr>
      <vt:lpstr>Palettes</vt:lpstr>
      <vt:lpstr>Palettes</vt:lpstr>
      <vt:lpstr>Palettes</vt:lpstr>
      <vt:lpstr>Palettes</vt:lpstr>
      <vt:lpstr>Dithering</vt:lpstr>
      <vt:lpstr>Dithering</vt:lpstr>
      <vt:lpstr>Tileset</vt:lpstr>
      <vt:lpstr>Tileset</vt:lpstr>
      <vt:lpstr>Tilemap</vt:lpstr>
      <vt:lpstr>Seamless tile</vt:lpstr>
      <vt:lpstr>Seamless tile</vt:lpstr>
      <vt:lpstr>Seamless tile</vt:lpstr>
      <vt:lpstr>Seamless tile</vt:lpstr>
      <vt:lpstr>Seamless tile</vt:lpstr>
      <vt:lpstr>Seamless tile</vt:lpstr>
      <vt:lpstr>Seamless tile</vt:lpstr>
      <vt:lpstr>Seamless tile</vt:lpstr>
      <vt:lpstr>Seamless tile</vt:lpstr>
      <vt:lpstr>Seamless tile</vt:lpstr>
      <vt:lpstr>Seamless tile</vt:lpstr>
      <vt:lpstr>Seamless tile</vt:lpstr>
      <vt:lpstr>Composition trick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Pixel Art</dc:title>
  <dc:creator>Пользователь Windows</dc:creator>
  <cp:lastModifiedBy>Пользователь Windows</cp:lastModifiedBy>
  <cp:revision>57</cp:revision>
  <dcterms:created xsi:type="dcterms:W3CDTF">2018-09-02T20:50:32Z</dcterms:created>
  <dcterms:modified xsi:type="dcterms:W3CDTF">2018-09-09T10:20:09Z</dcterms:modified>
</cp:coreProperties>
</file>